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99" r:id="rId3"/>
    <p:sldId id="298" r:id="rId4"/>
    <p:sldId id="300" r:id="rId5"/>
    <p:sldId id="301" r:id="rId6"/>
    <p:sldId id="302" r:id="rId7"/>
    <p:sldId id="303" r:id="rId8"/>
    <p:sldId id="304" r:id="rId9"/>
    <p:sldId id="305" r:id="rId10"/>
    <p:sldId id="306" r:id="rId11"/>
    <p:sldId id="307" r:id="rId12"/>
    <p:sldId id="271"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952" autoAdjust="0"/>
  </p:normalViewPr>
  <p:slideViewPr>
    <p:cSldViewPr snapToGrid="0">
      <p:cViewPr varScale="1">
        <p:scale>
          <a:sx n="59" d="100"/>
          <a:sy n="59" d="100"/>
        </p:scale>
        <p:origin x="142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023F867-28E6-4123-B753-B1A529ABAE8F}" type="datetimeFigureOut">
              <a:rPr lang="tr-TR" smtClean="0"/>
              <a:pPr/>
              <a:t>12.12.2023</a:t>
            </a:fld>
            <a:endParaRPr lang="tr-TR"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tr-TR" dirty="0"/>
          </a:p>
        </p:txBody>
      </p:sp>
      <p:sp>
        <p:nvSpPr>
          <p:cNvPr id="6" name="Slide Number Placeholder 5"/>
          <p:cNvSpPr>
            <a:spLocks noGrp="1"/>
          </p:cNvSpPr>
          <p:nvPr>
            <p:ph type="sldNum" sz="quarter" idx="12"/>
          </p:nvPr>
        </p:nvSpPr>
        <p:spPr>
          <a:xfrm>
            <a:off x="10469880"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78387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023F867-28E6-4123-B753-B1A529ABAE8F}" type="datetimeFigureOut">
              <a:rPr lang="tr-TR" smtClean="0"/>
              <a:pPr/>
              <a:t>12.12.2023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174651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1023F867-28E6-4123-B753-B1A529ABAE8F}" type="datetimeFigureOut">
              <a:rPr lang="tr-TR" smtClean="0"/>
              <a:pPr/>
              <a:t>12.12.2023</a:t>
            </a:fld>
            <a:endParaRPr lang="tr-TR" dirty="0"/>
          </a:p>
        </p:txBody>
      </p:sp>
      <p:sp>
        <p:nvSpPr>
          <p:cNvPr id="5" name="Footer Placeholder 4"/>
          <p:cNvSpPr>
            <a:spLocks noGrp="1"/>
          </p:cNvSpPr>
          <p:nvPr>
            <p:ph type="ftr" sz="quarter" idx="11"/>
          </p:nvPr>
        </p:nvSpPr>
        <p:spPr>
          <a:xfrm>
            <a:off x="804672" y="6227064"/>
            <a:ext cx="10588752" cy="320040"/>
          </a:xfrm>
        </p:spPr>
        <p:txBody>
          <a:bodyPr/>
          <a:lstStyle/>
          <a:p>
            <a:endParaRPr lang="tr-TR" dirty="0"/>
          </a:p>
        </p:txBody>
      </p:sp>
      <p:sp>
        <p:nvSpPr>
          <p:cNvPr id="6" name="Slide Number Placeholder 5"/>
          <p:cNvSpPr>
            <a:spLocks noGrp="1"/>
          </p:cNvSpPr>
          <p:nvPr>
            <p:ph type="sldNum" sz="quarter" idx="12"/>
          </p:nvPr>
        </p:nvSpPr>
        <p:spPr>
          <a:xfrm>
            <a:off x="10469880"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111569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 için tıklatın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023F867-28E6-4123-B753-B1A529ABAE8F}" type="datetimeFigureOut">
              <a:rPr lang="tr-TR" smtClean="0"/>
              <a:pPr/>
              <a:t>12.12.2023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155472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04672" y="320040"/>
            <a:ext cx="3657600" cy="320040"/>
          </a:xfrm>
        </p:spPr>
        <p:txBody>
          <a:bodyPr/>
          <a:lstStyle/>
          <a:p>
            <a:fld id="{1023F867-28E6-4123-B753-B1A529ABAE8F}" type="datetimeFigureOut">
              <a:rPr lang="tr-TR" smtClean="0"/>
              <a:pPr/>
              <a:t>12.12.2023</a:t>
            </a:fld>
            <a:endParaRPr lang="tr-TR"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tr-TR" dirty="0"/>
          </a:p>
        </p:txBody>
      </p:sp>
      <p:sp>
        <p:nvSpPr>
          <p:cNvPr id="6" name="Slide Number Placeholder 5"/>
          <p:cNvSpPr>
            <a:spLocks noGrp="1"/>
          </p:cNvSpPr>
          <p:nvPr>
            <p:ph type="sldNum" sz="quarter" idx="12"/>
          </p:nvPr>
        </p:nvSpPr>
        <p:spPr>
          <a:xfrm>
            <a:off x="10469880"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100798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1023F867-28E6-4123-B753-B1A529ABAE8F}" type="datetimeFigureOut">
              <a:rPr lang="tr-TR" smtClean="0"/>
              <a:pPr/>
              <a:t>12.12.2023</a:t>
            </a:fld>
            <a:endParaRPr lang="tr-TR" dirty="0"/>
          </a:p>
        </p:txBody>
      </p:sp>
      <p:sp>
        <p:nvSpPr>
          <p:cNvPr id="6" name="Footer Placeholder 5"/>
          <p:cNvSpPr>
            <a:spLocks noGrp="1"/>
          </p:cNvSpPr>
          <p:nvPr>
            <p:ph type="ftr" sz="quarter" idx="11"/>
          </p:nvPr>
        </p:nvSpPr>
        <p:spPr>
          <a:xfrm>
            <a:off x="804672" y="6227064"/>
            <a:ext cx="10588752" cy="320040"/>
          </a:xfrm>
        </p:spPr>
        <p:txBody>
          <a:bodyPr/>
          <a:lstStyle/>
          <a:p>
            <a:endParaRPr lang="tr-TR" dirty="0"/>
          </a:p>
        </p:txBody>
      </p:sp>
      <p:sp>
        <p:nvSpPr>
          <p:cNvPr id="7" name="Slide Number Placeholder 6"/>
          <p:cNvSpPr>
            <a:spLocks noGrp="1"/>
          </p:cNvSpPr>
          <p:nvPr>
            <p:ph type="sldNum" sz="quarter" idx="12"/>
          </p:nvPr>
        </p:nvSpPr>
        <p:spPr>
          <a:xfrm>
            <a:off x="10469880"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268696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1023F867-28E6-4123-B753-B1A529ABAE8F}" type="datetimeFigureOut">
              <a:rPr lang="tr-TR" smtClean="0"/>
              <a:pPr/>
              <a:t>12.12.2023</a:t>
            </a:fld>
            <a:endParaRPr lang="tr-TR" dirty="0"/>
          </a:p>
        </p:txBody>
      </p:sp>
      <p:sp>
        <p:nvSpPr>
          <p:cNvPr id="8" name="Footer Placeholder 7"/>
          <p:cNvSpPr>
            <a:spLocks noGrp="1"/>
          </p:cNvSpPr>
          <p:nvPr>
            <p:ph type="ftr" sz="quarter" idx="11"/>
          </p:nvPr>
        </p:nvSpPr>
        <p:spPr>
          <a:xfrm>
            <a:off x="804672" y="6227064"/>
            <a:ext cx="10588752" cy="320040"/>
          </a:xfrm>
        </p:spPr>
        <p:txBody>
          <a:bodyPr/>
          <a:lstStyle/>
          <a:p>
            <a:endParaRPr lang="tr-TR" dirty="0"/>
          </a:p>
        </p:txBody>
      </p:sp>
      <p:sp>
        <p:nvSpPr>
          <p:cNvPr id="9" name="Slide Number Placeholder 8"/>
          <p:cNvSpPr>
            <a:spLocks noGrp="1"/>
          </p:cNvSpPr>
          <p:nvPr>
            <p:ph type="sldNum" sz="quarter" idx="12"/>
          </p:nvPr>
        </p:nvSpPr>
        <p:spPr>
          <a:xfrm>
            <a:off x="10469880"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30214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023F867-28E6-4123-B753-B1A529ABAE8F}" type="datetimeFigureOut">
              <a:rPr lang="tr-TR" smtClean="0"/>
              <a:pPr/>
              <a:t>12.12.2023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52706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023F867-28E6-4123-B753-B1A529ABAE8F}" type="datetimeFigureOut">
              <a:rPr lang="tr-TR" smtClean="0"/>
              <a:pPr/>
              <a:t>12.12.2023</a:t>
            </a:fld>
            <a:endParaRPr lang="tr-TR" dirty="0"/>
          </a:p>
        </p:txBody>
      </p:sp>
      <p:sp>
        <p:nvSpPr>
          <p:cNvPr id="3" name="Footer Placeholder 2"/>
          <p:cNvSpPr>
            <a:spLocks noGrp="1"/>
          </p:cNvSpPr>
          <p:nvPr>
            <p:ph type="ftr" sz="quarter" idx="11"/>
          </p:nvPr>
        </p:nvSpPr>
        <p:spPr>
          <a:xfrm>
            <a:off x="804672" y="6227064"/>
            <a:ext cx="10588752" cy="320040"/>
          </a:xfrm>
        </p:spPr>
        <p:txBody>
          <a:bodyPr/>
          <a:lstStyle/>
          <a:p>
            <a:endParaRPr lang="tr-TR" dirty="0"/>
          </a:p>
        </p:txBody>
      </p:sp>
      <p:sp>
        <p:nvSpPr>
          <p:cNvPr id="4" name="Slide Number Placeholder 3"/>
          <p:cNvSpPr>
            <a:spLocks noGrp="1"/>
          </p:cNvSpPr>
          <p:nvPr>
            <p:ph type="sldNum" sz="quarter" idx="12"/>
          </p:nvPr>
        </p:nvSpPr>
        <p:spPr>
          <a:xfrm>
            <a:off x="10469880"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74686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 için tıklatın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023F867-28E6-4123-B753-B1A529ABAE8F}" type="datetimeFigureOut">
              <a:rPr lang="tr-TR" smtClean="0"/>
              <a:pPr/>
              <a:t>12.12.2023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262034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804672" y="320040"/>
            <a:ext cx="3657600" cy="320040"/>
          </a:xfrm>
        </p:spPr>
        <p:txBody>
          <a:bodyPr/>
          <a:lstStyle/>
          <a:p>
            <a:fld id="{1023F867-28E6-4123-B753-B1A529ABAE8F}" type="datetimeFigureOut">
              <a:rPr lang="tr-TR" smtClean="0"/>
              <a:pPr/>
              <a:t>12.12.2023</a:t>
            </a:fld>
            <a:endParaRPr lang="tr-TR" dirty="0"/>
          </a:p>
        </p:txBody>
      </p:sp>
      <p:sp>
        <p:nvSpPr>
          <p:cNvPr id="6" name="Footer Placeholder 5"/>
          <p:cNvSpPr>
            <a:spLocks noGrp="1"/>
          </p:cNvSpPr>
          <p:nvPr>
            <p:ph type="ftr" sz="quarter" idx="11"/>
          </p:nvPr>
        </p:nvSpPr>
        <p:spPr>
          <a:xfrm>
            <a:off x="804672" y="6227064"/>
            <a:ext cx="5942203" cy="320040"/>
          </a:xfrm>
        </p:spPr>
        <p:txBody>
          <a:bodyPr/>
          <a:lstStyle/>
          <a:p>
            <a:endParaRPr lang="tr-TR" dirty="0"/>
          </a:p>
        </p:txBody>
      </p:sp>
      <p:sp>
        <p:nvSpPr>
          <p:cNvPr id="7" name="Slide Number Placeholder 6"/>
          <p:cNvSpPr>
            <a:spLocks noGrp="1"/>
          </p:cNvSpPr>
          <p:nvPr>
            <p:ph type="sldNum" sz="quarter" idx="12"/>
          </p:nvPr>
        </p:nvSpPr>
        <p:spPr>
          <a:xfrm>
            <a:off x="5828377" y="320040"/>
            <a:ext cx="914400" cy="320040"/>
          </a:xfrm>
        </p:spPr>
        <p:txBody>
          <a:body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248913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023F867-28E6-4123-B753-B1A529ABAE8F}" type="datetimeFigureOut">
              <a:rPr lang="tr-TR" smtClean="0"/>
              <a:pPr/>
              <a:t>12.12.2023</a:t>
            </a:fld>
            <a:endParaRPr lang="tr-TR"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5E958A6B-98EC-4FDF-A96C-65745FB615FA}" type="slidenum">
              <a:rPr lang="tr-TR" smtClean="0"/>
              <a:pPr/>
              <a:t>‹#›</a:t>
            </a:fld>
            <a:endParaRPr lang="tr-TR" dirty="0"/>
          </a:p>
        </p:txBody>
      </p:sp>
    </p:spTree>
    <p:extLst>
      <p:ext uri="{BB962C8B-B14F-4D97-AF65-F5344CB8AC3E}">
        <p14:creationId xmlns:p14="http://schemas.microsoft.com/office/powerpoint/2010/main" val="2496834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25561" y="2780414"/>
            <a:ext cx="7461097" cy="1739347"/>
          </a:xfrm>
        </p:spPr>
        <p:txBody>
          <a:bodyPr>
            <a:normAutofit/>
          </a:bodyPr>
          <a:lstStyle/>
          <a:p>
            <a:r>
              <a:rPr lang="tr-TR" sz="4000" b="1" dirty="0">
                <a:solidFill>
                  <a:schemeClr val="tx1"/>
                </a:solidFill>
                <a:latin typeface="Times New Roman" panose="02020603050405020304" pitchFamily="18" charset="0"/>
                <a:cs typeface="Times New Roman" panose="02020603050405020304" pitchFamily="18" charset="0"/>
              </a:rPr>
              <a:t>DİLİMİZİN ZENGİNLİKLERİ PROJESİ</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686" y="145595"/>
            <a:ext cx="2206518" cy="19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60" y="145595"/>
            <a:ext cx="2693095" cy="202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019" y="4186824"/>
            <a:ext cx="3093928" cy="247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751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Öneriler-6</a:t>
            </a:r>
            <a:endParaRPr lang="tr-TR" dirty="0"/>
          </a:p>
        </p:txBody>
      </p:sp>
      <p:sp>
        <p:nvSpPr>
          <p:cNvPr id="3" name="İçerik Yer Tutucusu 2"/>
          <p:cNvSpPr>
            <a:spLocks noGrp="1"/>
          </p:cNvSpPr>
          <p:nvPr>
            <p:ph idx="1"/>
          </p:nvPr>
        </p:nvSpPr>
        <p:spPr>
          <a:xfrm>
            <a:off x="4329305" y="1553227"/>
            <a:ext cx="4463966" cy="3997540"/>
          </a:xfrm>
        </p:spPr>
        <p:txBody>
          <a:bodyPr>
            <a:normAutofit/>
          </a:bodyPr>
          <a:lstStyle/>
          <a:p>
            <a:pPr marL="0" indent="0" algn="ctr">
              <a:buNone/>
            </a:pPr>
            <a:r>
              <a:rPr lang="tr-TR" sz="2800" dirty="0"/>
              <a:t>Çocuklarla tekerleme, şarkı, şiir okunabilir, çocuklara bilmeceler sorulabilir.</a:t>
            </a:r>
            <a:endParaRPr lang="tr-TR" sz="2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879" y="1465546"/>
            <a:ext cx="3908121" cy="368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Öneriler-7</a:t>
            </a:r>
            <a:endParaRPr lang="tr-TR" dirty="0"/>
          </a:p>
        </p:txBody>
      </p:sp>
      <p:sp>
        <p:nvSpPr>
          <p:cNvPr id="3" name="İçerik Yer Tutucusu 2"/>
          <p:cNvSpPr>
            <a:spLocks noGrp="1"/>
          </p:cNvSpPr>
          <p:nvPr>
            <p:ph idx="1"/>
          </p:nvPr>
        </p:nvSpPr>
        <p:spPr>
          <a:xfrm>
            <a:off x="4329305" y="1553227"/>
            <a:ext cx="4463966" cy="3997540"/>
          </a:xfrm>
        </p:spPr>
        <p:txBody>
          <a:bodyPr>
            <a:normAutofit/>
          </a:bodyPr>
          <a:lstStyle/>
          <a:p>
            <a:pPr marL="0" indent="0" algn="ctr">
              <a:buNone/>
            </a:pPr>
            <a:r>
              <a:rPr lang="tr-TR" sz="2800" dirty="0"/>
              <a:t>Çocuklarla taklit oyunları, kelime bulma ve türetme gibi oyunlar oynanabilir.</a:t>
            </a:r>
            <a:endParaRPr lang="tr-TR" sz="2800" b="1"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316" y="1995858"/>
            <a:ext cx="3245001" cy="31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25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7AE79FF-DD32-0967-DD88-1CEF7D785721}"/>
              </a:ext>
            </a:extLst>
          </p:cNvPr>
          <p:cNvSpPr/>
          <p:nvPr/>
        </p:nvSpPr>
        <p:spPr>
          <a:xfrm>
            <a:off x="402771" y="642257"/>
            <a:ext cx="11440886" cy="569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6000" b="1" dirty="0">
                <a:ln w="12700">
                  <a:solidFill>
                    <a:schemeClr val="accent5"/>
                  </a:solidFill>
                  <a:prstDash val="solid"/>
                </a:ln>
                <a:pattFill prst="ltDnDiag">
                  <a:fgClr>
                    <a:schemeClr val="accent5">
                      <a:lumMod val="60000"/>
                      <a:lumOff val="40000"/>
                    </a:schemeClr>
                  </a:fgClr>
                  <a:bgClr>
                    <a:schemeClr val="bg1"/>
                  </a:bgClr>
                </a:pattFill>
              </a:rPr>
              <a:t>TEŞEKKÜR EDERİZ</a:t>
            </a:r>
          </a:p>
        </p:txBody>
      </p:sp>
      <p:pic>
        <p:nvPicPr>
          <p:cNvPr id="6" name="Picture 3">
            <a:extLst>
              <a:ext uri="{FF2B5EF4-FFF2-40B4-BE49-F238E27FC236}">
                <a16:creationId xmlns:a16="http://schemas.microsoft.com/office/drawing/2014/main" id="{4A726625-BC78-6F6B-1A13-8844E3436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1885"/>
            <a:ext cx="2895599" cy="258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15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880986" y="1428923"/>
            <a:ext cx="6050071" cy="3958223"/>
          </a:xfrm>
        </p:spPr>
        <p:txBody>
          <a:bodyPr>
            <a:normAutofit fontScale="90000"/>
          </a:bodyPr>
          <a:lstStyle/>
          <a:p>
            <a:r>
              <a:rPr lang="tr-TR" sz="2800" dirty="0">
                <a:solidFill>
                  <a:schemeClr val="tx1"/>
                </a:solidFill>
                <a:latin typeface="Arial" panose="020B0604020202020204" pitchFamily="34" charset="0"/>
                <a:cs typeface="Arial" panose="020B0604020202020204" pitchFamily="34" charset="0"/>
              </a:rPr>
              <a:t>Bakanımız Sayın Yusuf TEKİN tarafından 1 Kasım 2023 tarihinde tanıtımı yapılan "Dilimizin Zenginlikleri Projesi" okullarda yapılacak söz varlığını zenginleştirme çalışmaları ile öğrencilerin dilimizin zenginliklerini tanımasını, kültür taşıyıcısı olan sözcüklerimizle buluşmasını, buna bağlı olarak da dili iyi kullanmasını ve düşünce dünyasını geliştirmesini amaçlamaktadır.</a:t>
            </a:r>
            <a:br>
              <a:rPr lang="tr-TR" sz="2800" dirty="0">
                <a:solidFill>
                  <a:schemeClr val="tx1"/>
                </a:solidFill>
                <a:latin typeface="Arial" panose="020B0604020202020204" pitchFamily="34" charset="0"/>
                <a:cs typeface="Arial" panose="020B0604020202020204" pitchFamily="34" charset="0"/>
              </a:rPr>
            </a:br>
            <a:endParaRPr lang="tr-TR" sz="2800" dirty="0">
              <a:solidFill>
                <a:schemeClr val="tx1"/>
              </a:solidFill>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1" y="581025"/>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057" y="3583096"/>
            <a:ext cx="2909168" cy="312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057" y="808320"/>
            <a:ext cx="2909168" cy="26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69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83528" y="3707341"/>
            <a:ext cx="6471542" cy="1739347"/>
          </a:xfrm>
        </p:spPr>
        <p:txBody>
          <a:bodyPr>
            <a:normAutofit fontScale="90000"/>
          </a:bodyPr>
          <a:lstStyle/>
          <a:p>
            <a:r>
              <a:rPr lang="tr-TR" sz="3600" dirty="0">
                <a:solidFill>
                  <a:schemeClr val="tx1"/>
                </a:solidFill>
                <a:latin typeface="Arial" panose="020B0604020202020204" pitchFamily="34" charset="0"/>
                <a:cs typeface="Arial" panose="020B0604020202020204" pitchFamily="34" charset="0"/>
              </a:rPr>
              <a:t>Söz kişinin dünyaya gelmesiyle oluşmaya başlar, zaman içinde gelişme gösteren bir durum olarak tanımlanmaktadır.</a:t>
            </a:r>
            <a:br>
              <a:rPr lang="tr-TR" sz="3600" dirty="0">
                <a:solidFill>
                  <a:schemeClr val="tx1"/>
                </a:solidFill>
                <a:latin typeface="Arial" panose="020B0604020202020204" pitchFamily="34" charset="0"/>
                <a:cs typeface="Arial" panose="020B0604020202020204" pitchFamily="34" charset="0"/>
              </a:rPr>
            </a:br>
            <a:r>
              <a:rPr lang="tr-TR" sz="3600" dirty="0">
                <a:solidFill>
                  <a:schemeClr val="tx1"/>
                </a:solidFill>
                <a:latin typeface="Arial" panose="020B0604020202020204" pitchFamily="34" charset="0"/>
                <a:cs typeface="Arial" panose="020B0604020202020204" pitchFamily="34" charset="0"/>
              </a:rPr>
              <a:t>Bu gelişme bireyin kişisel çabası ve içinde yaşadığı sosyal çevrenin şartlarından etkilenir.</a:t>
            </a:r>
            <a:br>
              <a:rPr lang="tr-TR" sz="2800" dirty="0"/>
            </a:br>
            <a:endParaRPr lang="tr-TR" sz="2800" dirty="0">
              <a:solidFill>
                <a:schemeClr val="tx1"/>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1" y="581025"/>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859" y="659313"/>
            <a:ext cx="3837141" cy="574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78904" y="3682288"/>
            <a:ext cx="6663846" cy="1739347"/>
          </a:xfrm>
        </p:spPr>
        <p:txBody>
          <a:bodyPr>
            <a:normAutofit fontScale="90000"/>
          </a:bodyPr>
          <a:lstStyle/>
          <a:p>
            <a:r>
              <a:rPr lang="tr-TR" sz="3600" dirty="0">
                <a:solidFill>
                  <a:schemeClr val="tx1"/>
                </a:solidFill>
                <a:latin typeface="Arial" panose="020B0604020202020204" pitchFamily="34" charset="0"/>
                <a:cs typeface="Arial" panose="020B0604020202020204" pitchFamily="34" charset="0"/>
              </a:rPr>
              <a:t>Erken okuryazarlık becerilerinin gelişmesi çocuğun çevresinde bulunan aile, arkadaşlar ve okul ile olan etkileşimi ile yakından ilişkilidir. Bu etkileşim sürecinin desteklenmesi ve kalitesinin artırılması için çocuğun çevresindeki uyarıcıların artırılması</a:t>
            </a:r>
            <a:r>
              <a:rPr lang="tr-TR" sz="2800" dirty="0"/>
              <a:t> </a:t>
            </a:r>
            <a:r>
              <a:rPr lang="tr-TR" sz="3600" dirty="0">
                <a:solidFill>
                  <a:schemeClr val="tx1"/>
                </a:solidFill>
                <a:latin typeface="Arial" panose="020B0604020202020204" pitchFamily="34" charset="0"/>
                <a:cs typeface="Arial" panose="020B0604020202020204" pitchFamily="34" charset="0"/>
              </a:rPr>
              <a:t>gerekir.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879" y="455960"/>
            <a:ext cx="217948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1" y="581025"/>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041" y="2718148"/>
            <a:ext cx="2546960" cy="413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08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Öneriler-1</a:t>
            </a:r>
            <a:br>
              <a:rPr lang="tr-TR" b="1" dirty="0"/>
            </a:br>
            <a:endParaRPr lang="tr-TR" b="1" dirty="0"/>
          </a:p>
        </p:txBody>
      </p:sp>
      <p:sp>
        <p:nvSpPr>
          <p:cNvPr id="3" name="İçerik Yer Tutucusu 2"/>
          <p:cNvSpPr>
            <a:spLocks noGrp="1"/>
          </p:cNvSpPr>
          <p:nvPr>
            <p:ph idx="1"/>
          </p:nvPr>
        </p:nvSpPr>
        <p:spPr>
          <a:xfrm>
            <a:off x="4692561" y="526093"/>
            <a:ext cx="6281873" cy="4097748"/>
          </a:xfrm>
        </p:spPr>
        <p:txBody>
          <a:bodyPr>
            <a:normAutofit/>
          </a:bodyPr>
          <a:lstStyle/>
          <a:p>
            <a:pPr marL="0" indent="0" algn="ctr">
              <a:buNone/>
            </a:pPr>
            <a:r>
              <a:rPr lang="tr-TR" sz="2800" dirty="0">
                <a:latin typeface="Arial" panose="020B0604020202020204" pitchFamily="34" charset="0"/>
                <a:cs typeface="Arial" panose="020B0604020202020204" pitchFamily="34" charset="0"/>
              </a:rPr>
              <a:t>Çocukların aile bireylerini kitap, dergi, gazete gibi yazılı materyalleri okurken gözlemlemesi yazı ve okuma ile ilgili ilk deneyimlerini edinmelerine ve okuma becerisine olumlu tutum kazanmalarına katkı sağlar.</a:t>
            </a:r>
            <a:endParaRPr lang="tr-TR" sz="2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194" y="4081310"/>
            <a:ext cx="6799262"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16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Öneriler-2</a:t>
            </a:r>
            <a:br>
              <a:rPr lang="tr-TR" b="1" dirty="0"/>
            </a:br>
            <a:endParaRPr lang="tr-TR" b="1" dirty="0"/>
          </a:p>
        </p:txBody>
      </p:sp>
      <p:sp>
        <p:nvSpPr>
          <p:cNvPr id="3" name="İçerik Yer Tutucusu 2"/>
          <p:cNvSpPr>
            <a:spLocks noGrp="1"/>
          </p:cNvSpPr>
          <p:nvPr>
            <p:ph idx="1"/>
          </p:nvPr>
        </p:nvSpPr>
        <p:spPr>
          <a:xfrm>
            <a:off x="4329305" y="1453019"/>
            <a:ext cx="4564174" cy="4097748"/>
          </a:xfrm>
        </p:spPr>
        <p:txBody>
          <a:bodyPr>
            <a:normAutofit fontScale="92500"/>
          </a:bodyPr>
          <a:lstStyle/>
          <a:p>
            <a:pPr marL="0" indent="0" algn="ctr">
              <a:buNone/>
            </a:pPr>
            <a:r>
              <a:rPr lang="tr-TR" sz="2800" b="1" dirty="0">
                <a:latin typeface="Arial" panose="020B0604020202020204" pitchFamily="34" charset="0"/>
                <a:cs typeface="Arial" panose="020B0604020202020204" pitchFamily="34" charset="0"/>
              </a:rPr>
              <a:t>Düzenlenmiş ev ortamı gereklidir. Bunun için;</a:t>
            </a:r>
          </a:p>
          <a:p>
            <a:pPr marL="0" indent="0" algn="ctr">
              <a:buNone/>
            </a:pPr>
            <a:r>
              <a:rPr lang="tr-TR" sz="2800" dirty="0"/>
              <a:t>Çocuğun erişebileceği yerlerde, yaşına uygun, ilgisini çekecek özelliklerde yazılı materyaller (kitap, broşür, poster, dergi, gazete vb.) bulundurulabilir</a:t>
            </a:r>
            <a:endParaRPr lang="tr-TR" sz="2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4920"/>
            <a:ext cx="2818356" cy="163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058" y="375781"/>
            <a:ext cx="3260942" cy="635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78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Öneriler-3</a:t>
            </a:r>
            <a:br>
              <a:rPr lang="tr-TR" b="1" dirty="0"/>
            </a:br>
            <a:endParaRPr lang="tr-TR" dirty="0"/>
          </a:p>
        </p:txBody>
      </p:sp>
      <p:sp>
        <p:nvSpPr>
          <p:cNvPr id="3" name="İçerik Yer Tutucusu 2"/>
          <p:cNvSpPr>
            <a:spLocks noGrp="1"/>
          </p:cNvSpPr>
          <p:nvPr>
            <p:ph idx="1"/>
          </p:nvPr>
        </p:nvSpPr>
        <p:spPr>
          <a:xfrm>
            <a:off x="4329305" y="1553227"/>
            <a:ext cx="4463966" cy="3997540"/>
          </a:xfrm>
        </p:spPr>
        <p:txBody>
          <a:bodyPr>
            <a:normAutofit lnSpcReduction="10000"/>
          </a:bodyPr>
          <a:lstStyle/>
          <a:p>
            <a:pPr marL="0" indent="0" algn="ctr">
              <a:buNone/>
            </a:pPr>
            <a:r>
              <a:rPr lang="tr-TR" sz="2800" dirty="0"/>
              <a:t>Ev ortamının desteklenmesi sürecinde odaklanılması gereken temel konu aile-çocuk etkileşimidir. Çocuklarla düzenli kitap okuma etkinlikleri düzenlenebilir.</a:t>
            </a:r>
            <a:endParaRPr lang="tr-TR" sz="2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4920"/>
            <a:ext cx="2818356" cy="163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115" y="493495"/>
            <a:ext cx="3294346" cy="282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797" y="3675280"/>
            <a:ext cx="3294346" cy="318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38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Öneriler-4</a:t>
            </a:r>
            <a:br>
              <a:rPr lang="tr-TR" b="1" dirty="0"/>
            </a:br>
            <a:endParaRPr lang="tr-TR" dirty="0"/>
          </a:p>
        </p:txBody>
      </p:sp>
      <p:sp>
        <p:nvSpPr>
          <p:cNvPr id="3" name="İçerik Yer Tutucusu 2"/>
          <p:cNvSpPr>
            <a:spLocks noGrp="1"/>
          </p:cNvSpPr>
          <p:nvPr>
            <p:ph idx="1"/>
          </p:nvPr>
        </p:nvSpPr>
        <p:spPr>
          <a:xfrm>
            <a:off x="4421687" y="1553227"/>
            <a:ext cx="4371583" cy="3997540"/>
          </a:xfrm>
        </p:spPr>
        <p:txBody>
          <a:bodyPr>
            <a:normAutofit fontScale="92500" lnSpcReduction="20000"/>
          </a:bodyPr>
          <a:lstStyle/>
          <a:p>
            <a:pPr marL="0" lvl="1" indent="0" algn="ctr">
              <a:spcBef>
                <a:spcPts val="1000"/>
              </a:spcBef>
              <a:buNone/>
            </a:pPr>
            <a:r>
              <a:rPr lang="tr-TR" sz="2800" dirty="0"/>
              <a:t>Kitap okuma sürecinde çocuğun etkin katılımını sağlayacak şekilde karakterlere yönelik sorular sorulabilir.</a:t>
            </a:r>
            <a:r>
              <a:rPr lang="tr-TR" dirty="0"/>
              <a:t> </a:t>
            </a:r>
            <a:r>
              <a:rPr lang="tr-TR" sz="2800" dirty="0"/>
              <a:t>Duruma ilişkin çocuğun tahminde bulunması istenebilir. Verilen cevaplar değerlendirilir.</a:t>
            </a:r>
          </a:p>
          <a:p>
            <a:pPr marL="0" indent="0" algn="ctr">
              <a:buNone/>
            </a:pPr>
            <a:endParaRPr lang="tr-TR" sz="2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8762"/>
            <a:ext cx="2267211" cy="163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797" y="633283"/>
            <a:ext cx="3256767" cy="293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797" y="3615326"/>
            <a:ext cx="3386203" cy="330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5053624"/>
            <a:ext cx="2396864" cy="180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00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157" y="2512763"/>
            <a:ext cx="3498979" cy="2456442"/>
          </a:xfrm>
        </p:spPr>
        <p:txBody>
          <a:bodyPr>
            <a:normAutofit fontScale="90000"/>
          </a:bodyPr>
          <a:lstStyle/>
          <a:p>
            <a:r>
              <a:rPr lang="tr-TR" b="1" dirty="0">
                <a:solidFill>
                  <a:schemeClr val="tx1"/>
                </a:solidFill>
              </a:rPr>
              <a:t>Erken Okuryazarlık Becerilerinin Ev Ortamında Desteklenmesi İçin Öneriler-5</a:t>
            </a:r>
            <a:br>
              <a:rPr lang="tr-TR" b="1" dirty="0"/>
            </a:br>
            <a:endParaRPr lang="tr-TR" dirty="0"/>
          </a:p>
        </p:txBody>
      </p:sp>
      <p:sp>
        <p:nvSpPr>
          <p:cNvPr id="3" name="İçerik Yer Tutucusu 2"/>
          <p:cNvSpPr>
            <a:spLocks noGrp="1"/>
          </p:cNvSpPr>
          <p:nvPr>
            <p:ph idx="1"/>
          </p:nvPr>
        </p:nvSpPr>
        <p:spPr>
          <a:xfrm>
            <a:off x="4329305" y="1553227"/>
            <a:ext cx="4463966" cy="3997540"/>
          </a:xfrm>
        </p:spPr>
        <p:txBody>
          <a:bodyPr>
            <a:normAutofit/>
          </a:bodyPr>
          <a:lstStyle/>
          <a:p>
            <a:pPr marL="0" indent="0" algn="ctr">
              <a:buNone/>
            </a:pPr>
            <a:r>
              <a:rPr lang="tr-TR" sz="2800" dirty="0"/>
              <a:t>Çocuklarla kütüphane veya müze gibi ortamlara gezi düzenlenebilir</a:t>
            </a:r>
            <a:endParaRPr lang="tr-TR" sz="28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4920"/>
            <a:ext cx="2818356" cy="163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55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3063" y="162839"/>
            <a:ext cx="3594969" cy="664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56411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288</TotalTime>
  <Words>315</Words>
  <Application>Microsoft Office PowerPoint</Application>
  <PresentationFormat>Geniş ekran</PresentationFormat>
  <Paragraphs>20</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 Light</vt:lpstr>
      <vt:lpstr>Rockwell</vt:lpstr>
      <vt:lpstr>Times New Roman</vt:lpstr>
      <vt:lpstr>Wingdings</vt:lpstr>
      <vt:lpstr>Atlas</vt:lpstr>
      <vt:lpstr>DİLİMİZİN ZENGİNLİKLERİ PROJESİ</vt:lpstr>
      <vt:lpstr>Bakanımız Sayın Yusuf TEKİN tarafından 1 Kasım 2023 tarihinde tanıtımı yapılan "Dilimizin Zenginlikleri Projesi" okullarda yapılacak söz varlığını zenginleştirme çalışmaları ile öğrencilerin dilimizin zenginliklerini tanımasını, kültür taşıyıcısı olan sözcüklerimizle buluşmasını, buna bağlı olarak da dili iyi kullanmasını ve düşünce dünyasını geliştirmesini amaçlamaktadır. </vt:lpstr>
      <vt:lpstr>Söz kişinin dünyaya gelmesiyle oluşmaya başlar, zaman içinde gelişme gösteren bir durum olarak tanımlanmaktadır. Bu gelişme bireyin kişisel çabası ve içinde yaşadığı sosyal çevrenin şartlarından etkilenir. </vt:lpstr>
      <vt:lpstr>Erken okuryazarlık becerilerinin gelişmesi çocuğun çevresinde bulunan aile, arkadaşlar ve okul ile olan etkileşimi ile yakından ilişkilidir. Bu etkileşim sürecinin desteklenmesi ve kalitesinin artırılması için çocuğun çevresindeki uyarıcıların artırılması gerekir.</vt:lpstr>
      <vt:lpstr>Erken Okuryazarlık Becerilerinin Ev Ortamında Desteklenmesi İçin Öneriler-1 </vt:lpstr>
      <vt:lpstr>Erken Okuryazarlık Becerilerinin Ev Ortamında Desteklenmesi İçin Öneriler-2 </vt:lpstr>
      <vt:lpstr>Erken Okuryazarlık Becerilerinin Ev Ortamında Desteklenmesi İçin Öneriler-3 </vt:lpstr>
      <vt:lpstr>Erken Okuryazarlık Becerilerinin Ev Ortamında Desteklenmesi İçin Öneriler-4 </vt:lpstr>
      <vt:lpstr>Erken Okuryazarlık Becerilerinin Ev Ortamında Desteklenmesi İçin Öneriler-5 </vt:lpstr>
      <vt:lpstr>Erken Okuryazarlık Becerilerinin Ev Ortamında Desteklenmesi İçin Öneriler-6</vt:lpstr>
      <vt:lpstr>Erken Okuryazarlık Becerilerinin Ev Ortamında Desteklenmesi İçin Öneriler-7</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ELEKTROKİMYA KONUSUNDA KAVRAM HARİTALARININ DEĞERLENDİRME AŞAMASINDA KULLANILMASI</dc:title>
  <dc:creator>USER</dc:creator>
  <cp:lastModifiedBy>Çağla merve zengin</cp:lastModifiedBy>
  <cp:revision>66</cp:revision>
  <dcterms:created xsi:type="dcterms:W3CDTF">2023-11-12T17:08:40Z</dcterms:created>
  <dcterms:modified xsi:type="dcterms:W3CDTF">2023-12-12T07:04:32Z</dcterms:modified>
</cp:coreProperties>
</file>